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1"/>
  </p:notesMasterIdLst>
  <p:sldIdLst>
    <p:sldId id="551" r:id="rId3"/>
    <p:sldId id="510" r:id="rId4"/>
    <p:sldId id="538" r:id="rId5"/>
    <p:sldId id="472" r:id="rId6"/>
    <p:sldId id="539" r:id="rId7"/>
    <p:sldId id="540" r:id="rId8"/>
    <p:sldId id="541" r:id="rId9"/>
    <p:sldId id="542" r:id="rId10"/>
    <p:sldId id="545" r:id="rId11"/>
    <p:sldId id="543" r:id="rId12"/>
    <p:sldId id="523" r:id="rId13"/>
    <p:sldId id="547" r:id="rId14"/>
    <p:sldId id="548" r:id="rId15"/>
    <p:sldId id="550" r:id="rId16"/>
    <p:sldId id="507" r:id="rId17"/>
    <p:sldId id="549" r:id="rId18"/>
    <p:sldId id="552" r:id="rId19"/>
    <p:sldId id="553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楷体" pitchFamily="49" charset="-122"/>
      <p:regular r:id="rId27"/>
    </p:embeddedFont>
    <p:embeddedFont>
      <p:font typeface="幼圆" pitchFamily="49" charset="-122"/>
      <p:regular r:id="rId28"/>
    </p:embeddedFont>
    <p:embeddedFont>
      <p:font typeface="微软雅黑" pitchFamily="34" charset="-122"/>
      <p:regular r:id="rId29"/>
      <p:bold r:id="rId30"/>
    </p:embeddedFont>
    <p:embeddedFont>
      <p:font typeface="Cambria Math" pitchFamily="18" charset="0"/>
      <p:regular r:id="rId3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85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8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001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7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97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6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95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72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23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67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62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27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35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69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46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7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98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2379961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94020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99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6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047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426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10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380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753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1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559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090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67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667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88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900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77812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0527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4195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769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1935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517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832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147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4771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96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20308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468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54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93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19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0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543609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认识圆锥和圆锥的体积公式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640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414197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slide" Target="slide15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1.png"/><Relationship Id="rId7" Type="http://schemas.openxmlformats.org/officeDocument/2006/relationships/slide" Target="slide1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6" Type="http://schemas.openxmlformats.org/officeDocument/2006/relationships/slide" Target="slide1.xml"/><Relationship Id="rId1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4" Type="http://schemas.openxmlformats.org/officeDocument/2006/relationships/image" Target="../media/image29.png"/><Relationship Id="rId14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1.png"/><Relationship Id="rId7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8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7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8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3287" y="1435155"/>
            <a:ext cx="8486939" cy="900246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认识圆锥和圆锥的体积公式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39632" y="70367"/>
            <a:ext cx="3600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63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A5015EE-2DA2-4320-9F87-596048E69969}"/>
              </a:ext>
            </a:extLst>
          </p:cNvPr>
          <p:cNvGrpSpPr/>
          <p:nvPr/>
        </p:nvGrpSpPr>
        <p:grpSpPr>
          <a:xfrm>
            <a:off x="2051720" y="3507854"/>
            <a:ext cx="4999950" cy="768352"/>
            <a:chOff x="3201693" y="1979328"/>
            <a:chExt cx="5788616" cy="1024470"/>
          </a:xfrm>
          <a:noFill/>
        </p:grpSpPr>
        <p:sp>
          <p:nvSpPr>
            <p:cNvPr id="11" name="八边形 10">
              <a:extLst>
                <a:ext uri="{FF2B5EF4-FFF2-40B4-BE49-F238E27FC236}">
                  <a16:creationId xmlns:a16="http://schemas.microsoft.com/office/drawing/2014/main" xmlns="" id="{4DC8A376-C959-4423-B887-15E2A3974979}"/>
                </a:ext>
              </a:extLst>
            </p:cNvPr>
            <p:cNvSpPr/>
            <p:nvPr/>
          </p:nvSpPr>
          <p:spPr bwMode="auto">
            <a:xfrm>
              <a:off x="3201693" y="2071865"/>
              <a:ext cx="5788616" cy="925019"/>
            </a:xfrm>
            <a:prstGeom prst="octagon">
              <a:avLst/>
            </a:prstGeom>
            <a:grp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xmlns="" id="{E6000BDC-72D0-47DC-9996-57175568CECF}"/>
                    </a:ext>
                  </a:extLst>
                </p:cNvPr>
                <p:cNvSpPr/>
                <p:nvPr/>
              </p:nvSpPr>
              <p:spPr>
                <a:xfrm>
                  <a:off x="5119115" y="1979328"/>
                  <a:ext cx="2395701" cy="1024470"/>
                </a:xfrm>
                <a:prstGeom prst="rect">
                  <a:avLst/>
                </a:prstGeom>
                <a:grpFill/>
                <a:ln w="28575">
                  <a:noFill/>
                  <a:prstDash val="dashDot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800" b="1" i="1" dirty="0">
                      <a:ea typeface="楷体" panose="02010609060101010101" pitchFamily="49" charset="-122"/>
                      <a:cs typeface="+mn-ea"/>
                      <a:sym typeface="+mn-lt"/>
                    </a:rPr>
                    <a:t>V</a:t>
                  </a:r>
                  <a14:m>
                    <m:oMath xmlns:m="http://schemas.openxmlformats.org/officeDocument/2006/math">
                      <m:r>
                        <a:rPr lang="en-US" altLang="zh-CN" sz="2800" b="1" i="1"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latin typeface="Cambria Math"/>
                              <a:cs typeface="+mn-ea"/>
                              <a:sym typeface="+mn-lt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8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8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3</m:t>
                          </m:r>
                        </m:den>
                      </m:f>
                      <m:r>
                        <a:rPr lang="en-US" altLang="zh-CN" sz="2800" b="1" i="1"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𝑺𝒉</m:t>
                      </m:r>
                    </m:oMath>
                  </a14:m>
                  <a:endParaRPr lang="zh-CN" altLang="en-US" sz="2800" b="1" i="1" dirty="0">
                    <a:ea typeface="楷体" panose="02010609060101010101" pitchFamily="49" charset="-122"/>
                    <a:cs typeface="+mn-ea"/>
                    <a:sym typeface="+mn-lt"/>
                  </a:endParaRPr>
                </a:p>
              </p:txBody>
            </p:sp>
          </mc:Choice>
          <mc:Fallback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E6000BDC-72D0-47DC-9996-57175568CEC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115" y="1979328"/>
                  <a:ext cx="2395701" cy="102447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5882" b="-10317"/>
                  </a:stretch>
                </a:blipFill>
                <a:ln w="28575">
                  <a:noFill/>
                  <a:prstDash val="dashDot"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28">
            <a:extLst>
              <a:ext uri="{FF2B5EF4-FFF2-40B4-BE49-F238E27FC236}">
                <a16:creationId xmlns:a16="http://schemas.microsoft.com/office/drawing/2014/main" xmlns="" id="{DC416ECD-E32C-402E-8479-B03AED3C1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55526"/>
            <a:ext cx="90428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圆柱的体积等于和它等底等高的圆锥的体积的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倍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41F080E-5066-455A-BFE1-233C3C13FA87}"/>
              </a:ext>
            </a:extLst>
          </p:cNvPr>
          <p:cNvGrpSpPr/>
          <p:nvPr/>
        </p:nvGrpSpPr>
        <p:grpSpPr>
          <a:xfrm>
            <a:off x="2051720" y="1419622"/>
            <a:ext cx="4999950" cy="693764"/>
            <a:chOff x="3201693" y="2071865"/>
            <a:chExt cx="5788616" cy="925019"/>
          </a:xfrm>
          <a:noFill/>
        </p:grpSpPr>
        <p:sp>
          <p:nvSpPr>
            <p:cNvPr id="17" name="八边形 16">
              <a:extLst>
                <a:ext uri="{FF2B5EF4-FFF2-40B4-BE49-F238E27FC236}">
                  <a16:creationId xmlns:a16="http://schemas.microsoft.com/office/drawing/2014/main" xmlns="" id="{19A34CCA-0D0F-4640-9740-AD1CC75BBDD3}"/>
                </a:ext>
              </a:extLst>
            </p:cNvPr>
            <p:cNvSpPr/>
            <p:nvPr/>
          </p:nvSpPr>
          <p:spPr bwMode="auto">
            <a:xfrm>
              <a:off x="3201693" y="2071865"/>
              <a:ext cx="5788616" cy="925019"/>
            </a:xfrm>
            <a:prstGeom prst="octagon">
              <a:avLst/>
            </a:prstGeom>
            <a:grp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5FB1D0C7-6E5C-4ED4-95A8-0D91178DE175}"/>
                </a:ext>
              </a:extLst>
            </p:cNvPr>
            <p:cNvSpPr/>
            <p:nvPr/>
          </p:nvSpPr>
          <p:spPr>
            <a:xfrm>
              <a:off x="3776391" y="2167876"/>
              <a:ext cx="4927469" cy="697627"/>
            </a:xfrm>
            <a:prstGeom prst="rect">
              <a:avLst/>
            </a:prstGeom>
            <a:grpFill/>
            <a:ln w="28575">
              <a:noFill/>
              <a:prstDash val="dashDot"/>
            </a:ln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ea typeface="楷体" panose="02010609060101010101" pitchFamily="49" charset="-122"/>
                  <a:cs typeface="+mn-ea"/>
                  <a:sym typeface="+mn-lt"/>
                </a:rPr>
                <a:t>圆柱的体积</a:t>
              </a:r>
              <a:r>
                <a:rPr lang="en-US" altLang="zh-CN" sz="28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ea typeface="楷体" panose="02010609060101010101" pitchFamily="49" charset="-122"/>
                  <a:cs typeface="+mn-ea"/>
                  <a:sym typeface="+mn-lt"/>
                </a:rPr>
                <a:t>=</a:t>
              </a:r>
              <a:r>
                <a:rPr lang="zh-CN" altLang="zh-CN" sz="28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ea typeface="楷体" panose="02010609060101010101" pitchFamily="49" charset="-122"/>
                  <a:cs typeface="+mn-ea"/>
                  <a:sym typeface="+mn-lt"/>
                </a:rPr>
                <a:t>底面积</a:t>
              </a:r>
              <a:r>
                <a:rPr lang="en-US" altLang="zh-CN" sz="28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ea typeface="楷体" panose="02010609060101010101" pitchFamily="49" charset="-122"/>
                  <a:cs typeface="+mn-ea"/>
                  <a:sym typeface="+mn-lt"/>
                </a:rPr>
                <a:t>×</a:t>
              </a:r>
              <a:r>
                <a:rPr lang="zh-CN" altLang="zh-CN" sz="28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ea typeface="楷体" panose="02010609060101010101" pitchFamily="49" charset="-122"/>
                  <a:cs typeface="+mn-ea"/>
                  <a:sym typeface="+mn-lt"/>
                </a:rPr>
                <a:t>高</a:t>
              </a:r>
              <a:endParaRPr lang="zh-CN" altLang="en-US" sz="2800" b="1" dirty="0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9078168-9E93-4461-8E7D-18AE92FA2602}"/>
              </a:ext>
            </a:extLst>
          </p:cNvPr>
          <p:cNvSpPr/>
          <p:nvPr/>
        </p:nvSpPr>
        <p:spPr>
          <a:xfrm>
            <a:off x="3210495" y="3115652"/>
            <a:ext cx="3962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0070C0"/>
                </a:solidFill>
                <a:ea typeface="楷体" panose="02010609060101010101" pitchFamily="49" charset="-122"/>
                <a:cs typeface="+mn-ea"/>
                <a:sym typeface="+mn-lt"/>
              </a:rPr>
              <a:t>V</a:t>
            </a:r>
            <a:endParaRPr lang="zh-CN" altLang="en-US" sz="2800" b="1" i="1" dirty="0">
              <a:solidFill>
                <a:srgbClr val="0070C0"/>
              </a:solidFill>
              <a:ea typeface="楷体" panose="02010609060101010101" pitchFamily="49" charset="-122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52AB9476-1B62-4A68-98B6-5E2E24FD75ED}"/>
                  </a:ext>
                </a:extLst>
              </p:cNvPr>
              <p:cNvSpPr/>
              <p:nvPr/>
            </p:nvSpPr>
            <p:spPr>
              <a:xfrm>
                <a:off x="4604168" y="3115652"/>
                <a:ext cx="470000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𝑺</m:t>
                      </m:r>
                    </m:oMath>
                  </m:oMathPara>
                </a14:m>
                <a:endParaRPr lang="zh-CN" altLang="en-US" sz="2800" b="1" i="1" dirty="0">
                  <a:solidFill>
                    <a:srgbClr val="0070C0"/>
                  </a:solidFill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2AB9476-1B62-4A68-98B6-5E2E24FD75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168" y="3115652"/>
                <a:ext cx="47000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9BEC9012-9AFE-477C-89E0-CC211B444640}"/>
                  </a:ext>
                </a:extLst>
              </p:cNvPr>
              <p:cNvSpPr/>
              <p:nvPr/>
            </p:nvSpPr>
            <p:spPr>
              <a:xfrm>
                <a:off x="5521036" y="3115652"/>
                <a:ext cx="494046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𝒉</m:t>
                      </m:r>
                    </m:oMath>
                  </m:oMathPara>
                </a14:m>
                <a:endParaRPr lang="zh-CN" altLang="en-US" sz="3200" b="1" i="1" dirty="0"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BEC9012-9AFE-477C-89E0-CC211B4446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1036" y="3115652"/>
                <a:ext cx="49404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029898A-F124-49E3-8C1F-8478165AE8B4}"/>
              </a:ext>
            </a:extLst>
          </p:cNvPr>
          <p:cNvGrpSpPr/>
          <p:nvPr/>
        </p:nvGrpSpPr>
        <p:grpSpPr>
          <a:xfrm>
            <a:off x="2051720" y="2283718"/>
            <a:ext cx="4999950" cy="776994"/>
            <a:chOff x="3201693" y="1960892"/>
            <a:chExt cx="5788616" cy="1035992"/>
          </a:xfrm>
          <a:noFill/>
        </p:grpSpPr>
        <p:sp>
          <p:nvSpPr>
            <p:cNvPr id="27" name="八边形 26">
              <a:extLst>
                <a:ext uri="{FF2B5EF4-FFF2-40B4-BE49-F238E27FC236}">
                  <a16:creationId xmlns:a16="http://schemas.microsoft.com/office/drawing/2014/main" xmlns="" id="{56EEBDAD-BE91-41DE-B2E1-748880DFA5D2}"/>
                </a:ext>
              </a:extLst>
            </p:cNvPr>
            <p:cNvSpPr/>
            <p:nvPr/>
          </p:nvSpPr>
          <p:spPr bwMode="auto">
            <a:xfrm>
              <a:off x="3201693" y="2071865"/>
              <a:ext cx="5788616" cy="925019"/>
            </a:xfrm>
            <a:prstGeom prst="octagon">
              <a:avLst/>
            </a:prstGeom>
            <a:grp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B202BFC2-475F-4391-8216-9C8209EB6F99}"/>
                    </a:ext>
                  </a:extLst>
                </p:cNvPr>
                <p:cNvSpPr/>
                <p:nvPr/>
              </p:nvSpPr>
              <p:spPr>
                <a:xfrm>
                  <a:off x="3368425" y="1960892"/>
                  <a:ext cx="5247935" cy="1024469"/>
                </a:xfrm>
                <a:prstGeom prst="rect">
                  <a:avLst/>
                </a:prstGeom>
                <a:grpFill/>
                <a:ln w="28575">
                  <a:noFill/>
                  <a:prstDash val="dashDot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圆锥的体积</a:t>
                  </a:r>
                  <a:r>
                    <a:rPr lang="en-US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=</a:t>
                  </a:r>
                  <a:r>
                    <a:rPr lang="zh-CN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底面积</a:t>
                  </a:r>
                  <a:r>
                    <a:rPr lang="en-US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×</a:t>
                  </a:r>
                  <a:r>
                    <a:rPr lang="zh-CN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高</a:t>
                  </a:r>
                  <a:r>
                    <a:rPr lang="en-US" altLang="zh-CN" sz="2800" b="1" dirty="0">
                      <a:solidFill>
                        <a:srgbClr val="000000"/>
                      </a:solidFill>
                      <a:uFill>
                        <a:solidFill>
                          <a:srgbClr val="FF4CFF"/>
                        </a:solidFill>
                      </a:uFill>
                      <a:ea typeface="楷体" panose="02010609060101010101" pitchFamily="49" charset="-122"/>
                      <a:cs typeface="+mn-ea"/>
                      <a:sym typeface="+mn-lt"/>
                    </a:rPr>
                    <a:t>×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>
                              <a:latin typeface="Cambria Math"/>
                              <a:cs typeface="+mn-ea"/>
                              <a:sym typeface="+mn-lt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8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8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3</m:t>
                          </m:r>
                        </m:den>
                      </m:f>
                    </m:oMath>
                  </a14:m>
                  <a:endParaRPr lang="zh-CN" altLang="zh-CN" sz="2800" b="1" dirty="0">
                    <a:solidFill>
                      <a:srgbClr val="000000"/>
                    </a:solidFill>
                    <a:uFill>
                      <a:solidFill>
                        <a:srgbClr val="FF4CFF"/>
                      </a:solidFill>
                    </a:uFill>
                    <a:ea typeface="楷体" panose="02010609060101010101" pitchFamily="49" charset="-122"/>
                    <a:cs typeface="+mn-ea"/>
                    <a:sym typeface="+mn-lt"/>
                  </a:endParaRPr>
                </a:p>
              </p:txBody>
            </p:sp>
          </mc:Choice>
          <mc:Fallback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B202BFC2-475F-4391-8216-9C8209EB6F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68425" y="1960892"/>
                  <a:ext cx="5247935" cy="102446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2688" b="-10317"/>
                  </a:stretch>
                </a:blipFill>
                <a:ln w="28575">
                  <a:noFill/>
                  <a:prstDash val="dashDot"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20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JS75.eps" descr="id:2147508923;FounderCES">
            <a:extLst>
              <a:ext uri="{FF2B5EF4-FFF2-40B4-BE49-F238E27FC236}">
                <a16:creationId xmlns:a16="http://schemas.microsoft.com/office/drawing/2014/main" xmlns="" id="{C35568A9-B5B9-4E98-8017-1D5D4C7865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1851670"/>
            <a:ext cx="7144911" cy="144896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1CB6A4F-0370-430B-8EF6-CBB22F5144E6}"/>
              </a:ext>
            </a:extLst>
          </p:cNvPr>
          <p:cNvSpPr/>
          <p:nvPr/>
        </p:nvSpPr>
        <p:spPr>
          <a:xfrm>
            <a:off x="827584" y="843558"/>
            <a:ext cx="72728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latin typeface="楷体" pitchFamily="49" charset="-122"/>
                <a:ea typeface="楷体" pitchFamily="49" charset="-122"/>
                <a:cs typeface="+mn-ea"/>
              </a:rPr>
              <a:t>下面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(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　　　　　　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)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是圆锥。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(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填序号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+mn-ea"/>
              </a:rPr>
              <a:t>)</a:t>
            </a:r>
            <a:endParaRPr lang="zh-CN" altLang="zh-CN" sz="3200" b="1" dirty="0">
              <a:latin typeface="楷体" pitchFamily="49" charset="-122"/>
              <a:ea typeface="楷体" pitchFamily="49" charset="-122"/>
              <a:cs typeface="+mn-ea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C8D4AB0-28A7-4983-BDC1-62B75C9C7EA5}"/>
              </a:ext>
            </a:extLst>
          </p:cNvPr>
          <p:cNvSpPr/>
          <p:nvPr/>
        </p:nvSpPr>
        <p:spPr>
          <a:xfrm>
            <a:off x="2223538" y="915566"/>
            <a:ext cx="728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</a:rPr>
              <a:t>(1)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AB3EBCD-8C68-48CC-A227-E16C65DA985D}"/>
              </a:ext>
            </a:extLst>
          </p:cNvPr>
          <p:cNvSpPr/>
          <p:nvPr/>
        </p:nvSpPr>
        <p:spPr>
          <a:xfrm>
            <a:off x="2745695" y="915566"/>
            <a:ext cx="728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</a:rPr>
              <a:t>(2)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92B2FF9-29BC-47A6-B54B-0567803E987E}"/>
              </a:ext>
            </a:extLst>
          </p:cNvPr>
          <p:cNvSpPr/>
          <p:nvPr/>
        </p:nvSpPr>
        <p:spPr>
          <a:xfrm>
            <a:off x="3267852" y="915566"/>
            <a:ext cx="728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</a:rPr>
              <a:t>(5)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D07D66D8-B619-4DDA-B108-981532B12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47" y="270396"/>
            <a:ext cx="832470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图，测量中经常使用铅锤。这个铅锤的体积是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多少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立方厘米？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2" name="图片 6" descr="6.png">
            <a:extLst>
              <a:ext uri="{FF2B5EF4-FFF2-40B4-BE49-F238E27FC236}">
                <a16:creationId xmlns:a16="http://schemas.microsoft.com/office/drawing/2014/main" xmlns="" id="{5D751F5D-A5B4-4B35-A7CE-5059DB2D3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49" y="1491630"/>
            <a:ext cx="1789509" cy="162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xmlns="" id="{F615A893-E958-4A92-837A-8CDB69A32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9931" y="3018809"/>
            <a:ext cx="29786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26.17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）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xmlns="" id="{534DFF3F-666E-4BFC-99E5-B55579461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3579862"/>
            <a:ext cx="57141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答：这个铅锤的体积是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26.17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立方厘米。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27">
                <a:extLst>
                  <a:ext uri="{FF2B5EF4-FFF2-40B4-BE49-F238E27FC236}">
                    <a16:creationId xmlns:a16="http://schemas.microsoft.com/office/drawing/2014/main" xmlns="" id="{2C968F19-2EEE-43E6-9A47-B1C55B33F8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1728" y="1707654"/>
                <a:ext cx="4248472" cy="693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ea"/>
                            <a:sym typeface="+mn-lt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×3.14×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en-US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（</m:t>
                        </m:r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5÷2</m:t>
                        </m:r>
                        <m:r>
                          <m:rPr>
                            <m:nor/>
                          </m:rPr>
                          <a:rPr lang="zh-CN" altLang="en-US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）</m:t>
                        </m:r>
                      </m:e>
                      <m:sup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n-ea"/>
                            <a:cs typeface="+mn-ea"/>
                            <a:sym typeface="+mn-lt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×4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15" name="TextBox 2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C968F19-2EEE-43E6-9A47-B1C55B33F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1728" y="1707654"/>
                <a:ext cx="4248472" cy="693908"/>
              </a:xfrm>
              <a:prstGeom prst="rect">
                <a:avLst/>
              </a:prstGeom>
              <a:blipFill rotWithShape="1">
                <a:blip r:embed="rId3"/>
                <a:stretch>
                  <a:fillRect b="-35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27">
                <a:extLst>
                  <a:ext uri="{FF2B5EF4-FFF2-40B4-BE49-F238E27FC236}">
                    <a16:creationId xmlns:a16="http://schemas.microsoft.com/office/drawing/2014/main" xmlns="" id="{E56788FD-FCD1-44DD-80DE-CAB50DA399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5936" y="2327390"/>
                <a:ext cx="3194540" cy="693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ea"/>
                            <a:sym typeface="+mn-lt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+mn-ea"/>
                            <a:sym typeface="+mn-lt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+mn-ea"/>
                    <a:sym typeface="+mn-lt"/>
                  </a:rPr>
                  <a:t>×3.14×6.25×4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16" name="TextBox 2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56788FD-FCD1-44DD-80DE-CAB50DA39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5936" y="2327390"/>
                <a:ext cx="3194540" cy="693908"/>
              </a:xfrm>
              <a:prstGeom prst="rect">
                <a:avLst/>
              </a:prstGeom>
              <a:blipFill rotWithShape="1">
                <a:blip r:embed="rId4"/>
                <a:stretch>
                  <a:fillRect l="-3053" b="-35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35BC690-1FB1-49DC-B807-9F279DA92F0B}"/>
              </a:ext>
            </a:extLst>
          </p:cNvPr>
          <p:cNvGrpSpPr/>
          <p:nvPr/>
        </p:nvGrpSpPr>
        <p:grpSpPr>
          <a:xfrm>
            <a:off x="971600" y="3428564"/>
            <a:ext cx="1521645" cy="610808"/>
            <a:chOff x="3201693" y="2032600"/>
            <a:chExt cx="5788615" cy="991248"/>
          </a:xfrm>
        </p:grpSpPr>
        <p:sp>
          <p:nvSpPr>
            <p:cNvPr id="23" name="八边形 22">
              <a:extLst>
                <a:ext uri="{FF2B5EF4-FFF2-40B4-BE49-F238E27FC236}">
                  <a16:creationId xmlns:a16="http://schemas.microsoft.com/office/drawing/2014/main" xmlns="" id="{7159F69E-84C4-42F2-BC22-5B8BD8B658C7}"/>
                </a:ext>
              </a:extLst>
            </p:cNvPr>
            <p:cNvSpPr/>
            <p:nvPr/>
          </p:nvSpPr>
          <p:spPr bwMode="auto">
            <a:xfrm>
              <a:off x="3201693" y="2071864"/>
              <a:ext cx="5788615" cy="925019"/>
            </a:xfrm>
            <a:prstGeom prst="octagon">
              <a:avLst/>
            </a:prstGeom>
            <a:solidFill>
              <a:schemeClr val="accent2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E324E128-07F6-489F-9E09-142DE301491F}"/>
                    </a:ext>
                  </a:extLst>
                </p:cNvPr>
                <p:cNvSpPr/>
                <p:nvPr/>
              </p:nvSpPr>
              <p:spPr>
                <a:xfrm>
                  <a:off x="3842363" y="2032600"/>
                  <a:ext cx="5067608" cy="991248"/>
                </a:xfrm>
                <a:prstGeom prst="rect">
                  <a:avLst/>
                </a:prstGeom>
                <a:ln w="28575">
                  <a:noFill/>
                  <a:prstDash val="dashDot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100" b="1" i="1" dirty="0">
                      <a:ea typeface="楷体" panose="02010609060101010101" pitchFamily="49" charset="-122"/>
                      <a:cs typeface="+mn-ea"/>
                      <a:sym typeface="+mn-lt"/>
                    </a:rPr>
                    <a:t>V</a:t>
                  </a:r>
                  <a14:m>
                    <m:oMath xmlns:m="http://schemas.openxmlformats.org/officeDocument/2006/math">
                      <m:r>
                        <a:rPr lang="en-US" altLang="zh-CN" sz="2100" b="1" i="1"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=</m:t>
                      </m:r>
                      <m:f>
                        <m:fPr>
                          <m:ctrlPr>
                            <a:rPr lang="en-US" altLang="zh-CN" sz="2100" b="1" i="1">
                              <a:latin typeface="Cambria Math"/>
                              <a:cs typeface="+mn-ea"/>
                              <a:sym typeface="+mn-lt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>
                              <a:ea typeface="楷体" panose="02010609060101010101" pitchFamily="49" charset="-122"/>
                              <a:cs typeface="+mn-ea"/>
                              <a:sym typeface="+mn-lt"/>
                            </a:rPr>
                            <m:t>3</m:t>
                          </m:r>
                        </m:den>
                      </m:f>
                      <m:r>
                        <a:rPr lang="en-US" altLang="zh-CN" sz="2100" b="1" i="1"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𝑺𝒉</m:t>
                      </m:r>
                    </m:oMath>
                  </a14:m>
                  <a:endParaRPr lang="zh-CN" altLang="en-US" sz="2700" b="1" i="1" dirty="0">
                    <a:ea typeface="楷体" panose="02010609060101010101" pitchFamily="49" charset="-122"/>
                    <a:cs typeface="+mn-ea"/>
                    <a:sym typeface="+mn-lt"/>
                  </a:endParaRPr>
                </a:p>
              </p:txBody>
            </p:sp>
          </mc:Choice>
          <mc:Fallback xmlns="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E324E128-07F6-489F-9E09-142DE301491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2363" y="2032600"/>
                  <a:ext cx="5067608" cy="991248"/>
                </a:xfrm>
                <a:prstGeom prst="rect">
                  <a:avLst/>
                </a:prstGeom>
                <a:blipFill>
                  <a:blip r:embed="rId13"/>
                  <a:stretch>
                    <a:fillRect l="-5479" b="-8000"/>
                  </a:stretch>
                </a:blipFill>
                <a:ln w="28575">
                  <a:noFill/>
                  <a:prstDash val="dashDot"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1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634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F86538C2-6ADF-4649-BED2-EB0353114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67494"/>
            <a:ext cx="83529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图，把下面的立体图形切开，想一想切开后的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面分别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是什么形状，连一连。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3" name="图片 7" descr="15.png">
            <a:extLst>
              <a:ext uri="{FF2B5EF4-FFF2-40B4-BE49-F238E27FC236}">
                <a16:creationId xmlns:a16="http://schemas.microsoft.com/office/drawing/2014/main" xmlns="" id="{60D4E34F-5D39-495D-A6C0-49C258D20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616" y="1870299"/>
            <a:ext cx="1524000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8" descr="16.png">
            <a:extLst>
              <a:ext uri="{FF2B5EF4-FFF2-40B4-BE49-F238E27FC236}">
                <a16:creationId xmlns:a16="http://schemas.microsoft.com/office/drawing/2014/main" xmlns="" id="{50EDE130-AAD6-4FB6-9143-D762464857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463" y="1347614"/>
            <a:ext cx="860822" cy="157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9" descr="17.png">
            <a:extLst>
              <a:ext uri="{FF2B5EF4-FFF2-40B4-BE49-F238E27FC236}">
                <a16:creationId xmlns:a16="http://schemas.microsoft.com/office/drawing/2014/main" xmlns="" id="{6CB8EA75-B28D-402E-B346-721E4E1F7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128" y="2081039"/>
            <a:ext cx="1763316" cy="65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0" descr="18.png">
            <a:extLst>
              <a:ext uri="{FF2B5EF4-FFF2-40B4-BE49-F238E27FC236}">
                <a16:creationId xmlns:a16="http://schemas.microsoft.com/office/drawing/2014/main" xmlns="" id="{29C09914-371D-4F42-963E-73FA18AA73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914" y="1508349"/>
            <a:ext cx="964406" cy="13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12FDBDC-F4CC-4370-B238-13F22D19BFE6}"/>
              </a:ext>
            </a:extLst>
          </p:cNvPr>
          <p:cNvSpPr/>
          <p:nvPr/>
        </p:nvSpPr>
        <p:spPr>
          <a:xfrm>
            <a:off x="1773039" y="3330005"/>
            <a:ext cx="783431" cy="783431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0DCD7512-B82C-4F3B-91ED-F15CF3E796F2}"/>
              </a:ext>
            </a:extLst>
          </p:cNvPr>
          <p:cNvSpPr/>
          <p:nvPr/>
        </p:nvSpPr>
        <p:spPr>
          <a:xfrm>
            <a:off x="3166069" y="3437160"/>
            <a:ext cx="1071563" cy="5893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:a16="http://schemas.microsoft.com/office/drawing/2014/main" xmlns="" id="{21AE4CF1-C5EF-415A-8BB6-4F9CBEE11F1A}"/>
              </a:ext>
            </a:extLst>
          </p:cNvPr>
          <p:cNvSpPr/>
          <p:nvPr/>
        </p:nvSpPr>
        <p:spPr>
          <a:xfrm>
            <a:off x="4934147" y="3241898"/>
            <a:ext cx="910829" cy="7846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6BBCA2C7-FB11-427A-B70C-BAF7E70EF02D}"/>
              </a:ext>
            </a:extLst>
          </p:cNvPr>
          <p:cNvSpPr/>
          <p:nvPr/>
        </p:nvSpPr>
        <p:spPr>
          <a:xfrm>
            <a:off x="6581972" y="3330005"/>
            <a:ext cx="696516" cy="696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03FF3D29-CAD5-4F01-A377-8EE4AEBAE8E3}"/>
              </a:ext>
            </a:extLst>
          </p:cNvPr>
          <p:cNvCxnSpPr>
            <a:endCxn id="21" idx="0"/>
          </p:cNvCxnSpPr>
          <p:nvPr/>
        </p:nvCxnSpPr>
        <p:spPr>
          <a:xfrm rot="16200000" flipH="1">
            <a:off x="4297163" y="696342"/>
            <a:ext cx="544116" cy="47232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2888A052-3FD5-437E-9448-BF8E5641FD5A}"/>
              </a:ext>
            </a:extLst>
          </p:cNvPr>
          <p:cNvCxnSpPr/>
          <p:nvPr/>
        </p:nvCxnSpPr>
        <p:spPr>
          <a:xfrm rot="10800000" flipV="1">
            <a:off x="2164753" y="2847802"/>
            <a:ext cx="1639491" cy="4369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31976C8C-69E4-46BC-9F80-18DC46CF087D}"/>
              </a:ext>
            </a:extLst>
          </p:cNvPr>
          <p:cNvCxnSpPr>
            <a:endCxn id="19" idx="0"/>
          </p:cNvCxnSpPr>
          <p:nvPr/>
        </p:nvCxnSpPr>
        <p:spPr>
          <a:xfrm rot="5400000">
            <a:off x="4144763" y="2297733"/>
            <a:ext cx="696516" cy="15823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21B72582-0E1A-4442-BA01-E756331E3FAE}"/>
              </a:ext>
            </a:extLst>
          </p:cNvPr>
          <p:cNvCxnSpPr>
            <a:endCxn id="20" idx="0"/>
          </p:cNvCxnSpPr>
          <p:nvPr/>
        </p:nvCxnSpPr>
        <p:spPr>
          <a:xfrm rot="5400000">
            <a:off x="5988447" y="2260228"/>
            <a:ext cx="383381" cy="1579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917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083.eps" descr="id:2147508974;FounderCES">
            <a:extLst>
              <a:ext uri="{FF2B5EF4-FFF2-40B4-BE49-F238E27FC236}">
                <a16:creationId xmlns:a16="http://schemas.microsoft.com/office/drawing/2014/main" xmlns="" id="{E2A79F40-F5D5-48D2-BD17-591F48E2D6B0}"/>
              </a:ext>
            </a:extLst>
          </p:cNvPr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91" t="35721"/>
          <a:stretch/>
        </p:blipFill>
        <p:spPr>
          <a:xfrm>
            <a:off x="520710" y="1995686"/>
            <a:ext cx="2864071" cy="158417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AE34F15-73A9-4362-9907-94474A583566}"/>
              </a:ext>
            </a:extLst>
          </p:cNvPr>
          <p:cNvSpPr txBox="1"/>
          <p:nvPr/>
        </p:nvSpPr>
        <p:spPr>
          <a:xfrm>
            <a:off x="348660" y="267494"/>
            <a:ext cx="80397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 smtClean="0"/>
              <a:t>下面</a:t>
            </a:r>
            <a:r>
              <a:rPr lang="zh-CN" altLang="en-US" sz="3200" dirty="0"/>
              <a:t>的圆柱和圆锥等底等高。已知圆柱的体积是</a:t>
            </a:r>
            <a:r>
              <a:rPr lang="en-US" altLang="zh-CN" sz="3200" dirty="0" smtClean="0"/>
              <a:t>45</a:t>
            </a:r>
            <a:r>
              <a:rPr lang="zh-CN" altLang="en-US" sz="3200" dirty="0" smtClean="0"/>
              <a:t>立方厘米</a:t>
            </a:r>
            <a:r>
              <a:rPr lang="zh-CN" altLang="en-US" sz="3200" dirty="0"/>
              <a:t>，求圆锥的体积。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DAF026C-92A2-43DA-8BB4-452CAA2E0CAC}"/>
              </a:ext>
            </a:extLst>
          </p:cNvPr>
          <p:cNvSpPr/>
          <p:nvPr/>
        </p:nvSpPr>
        <p:spPr>
          <a:xfrm>
            <a:off x="3779912" y="2050851"/>
            <a:ext cx="504577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45÷3=15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（立方厘米）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答：圆锥的体积是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15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立方厘米。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392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8" name="Rectangle 78">
            <a:extLst>
              <a:ext uri="{FF2B5EF4-FFF2-40B4-BE49-F238E27FC236}">
                <a16:creationId xmlns:a16="http://schemas.microsoft.com/office/drawing/2014/main" xmlns="" id="{BA5E4B5F-82D9-42E8-93D6-892F63B6F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5" y="1995686"/>
            <a:ext cx="46466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圆面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19" name="Rectangle 81">
            <a:extLst>
              <a:ext uri="{FF2B5EF4-FFF2-40B4-BE49-F238E27FC236}">
                <a16:creationId xmlns:a16="http://schemas.microsoft.com/office/drawing/2014/main" xmlns="" id="{E2EB1728-CAD0-419F-9326-03B0559EC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2482364"/>
            <a:ext cx="4427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侧面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曲面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20" name="Rectangle 83">
            <a:extLst>
              <a:ext uri="{FF2B5EF4-FFF2-40B4-BE49-F238E27FC236}">
                <a16:creationId xmlns:a16="http://schemas.microsoft.com/office/drawing/2014/main" xmlns="" id="{F7D3AC79-9EB8-40C1-B141-2F1355941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2996247"/>
            <a:ext cx="581409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从圆锥的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顶点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到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底面圆心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的距离</a:t>
            </a:r>
            <a:endParaRPr lang="en-US" altLang="zh-CN" sz="2800" b="1" dirty="0">
              <a:latin typeface="楷体" pitchFamily="49" charset="-122"/>
              <a:ea typeface="楷体" pitchFamily="49" charset="-122"/>
              <a:cs typeface="+mn-ea"/>
              <a:sym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圆锥的高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，圆锥只有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一条高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4" name="TextBox 51">
            <a:extLst>
              <a:ext uri="{FF2B5EF4-FFF2-40B4-BE49-F238E27FC236}">
                <a16:creationId xmlns:a16="http://schemas.microsoft.com/office/drawing/2014/main" xmlns="" id="{48C9263E-159E-4E42-8102-0A71166C9176}"/>
              </a:ext>
            </a:extLst>
          </p:cNvPr>
          <p:cNvSpPr txBox="1"/>
          <p:nvPr/>
        </p:nvSpPr>
        <p:spPr bwMode="auto">
          <a:xfrm>
            <a:off x="1115616" y="2139702"/>
            <a:ext cx="68079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ea typeface="楷体" panose="02010609060101010101" pitchFamily="49" charset="-122"/>
                <a:cs typeface="+mn-ea"/>
                <a:sym typeface="+mn-lt"/>
              </a:rPr>
              <a:t>圆锥的体积等于和它等底等高的圆柱体积的三分之一</a:t>
            </a:r>
            <a:endParaRPr lang="zh-CN" altLang="en-US" sz="2800" b="1" dirty="0">
              <a:ea typeface="楷体" panose="02010609060101010101" pitchFamily="49" charset="-122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A5AB1268-886C-425F-AD7F-361279C746D4}"/>
                  </a:ext>
                </a:extLst>
              </p:cNvPr>
              <p:cNvSpPr/>
              <p:nvPr/>
            </p:nvSpPr>
            <p:spPr>
              <a:xfrm>
                <a:off x="1189074" y="3147814"/>
                <a:ext cx="6551278" cy="684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693"/>
                <a:r>
                  <a:rPr lang="zh-CN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圆锥的体积</a:t>
                </a:r>
                <a:r>
                  <a:rPr lang="en-US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底面积</a:t>
                </a:r>
                <a:r>
                  <a:rPr lang="en-US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×</a:t>
                </a:r>
                <a:r>
                  <a:rPr lang="zh-CN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高</a:t>
                </a:r>
                <a:r>
                  <a:rPr lang="en-US" altLang="zh-CN" sz="2400" b="1" dirty="0">
                    <a:solidFill>
                      <a:srgbClr val="FF0000"/>
                    </a:solidFill>
                    <a:uFill>
                      <a:solidFill>
                        <a:srgbClr val="FF4C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cs typeface="+mn-ea"/>
                            <a:sym typeface="+mn-lt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  <a:sym typeface="+mn-lt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  <a:sym typeface="+mn-lt"/>
                          </a:rPr>
                          <m:t>3</m:t>
                        </m:r>
                      </m:den>
                    </m:f>
                    <m:r>
                      <a:rPr lang="en-US" altLang="zh-CN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  <a:sym typeface="+mn-lt"/>
                      </a:rPr>
                      <m:t>          </m:t>
                    </m:r>
                  </m:oMath>
                </a14:m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  <a:sym typeface="+mn-lt"/>
                  </a:rPr>
                  <a:t>V</a:t>
                </a:r>
                <a14:m>
                  <m:oMath xmlns:m="http://schemas.openxmlformats.org/officeDocument/2006/math"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=</m:t>
                    </m:r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cs typeface="+mn-ea"/>
                            <a:sym typeface="+mn-lt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  <a:sym typeface="+mn-lt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  <a:sym typeface="+mn-lt"/>
                          </a:rPr>
                          <m:t>3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𝑺𝒉</m:t>
                    </m:r>
                  </m:oMath>
                </a14:m>
                <a:endParaRPr lang="zh-CN" altLang="en-US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lt"/>
                </a:endParaRPr>
              </a:p>
            </p:txBody>
          </p:sp>
        </mc:Choice>
        <mc:Fallback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5AB1268-886C-425F-AD7F-361279C746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074" y="3147814"/>
                <a:ext cx="6551278" cy="684931"/>
              </a:xfrm>
              <a:prstGeom prst="rect">
                <a:avLst/>
              </a:prstGeom>
              <a:blipFill rotWithShape="1">
                <a:blip r:embed="rId3"/>
                <a:stretch>
                  <a:fillRect b="-61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708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699792" y="1673245"/>
            <a:ext cx="391342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988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86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847677" y="915566"/>
            <a:ext cx="5740547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观察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下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图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是什么形状？</a:t>
            </a:r>
          </a:p>
        </p:txBody>
      </p:sp>
      <p:sp>
        <p:nvSpPr>
          <p:cNvPr id="39" name="Text Box 10">
            <a:extLst>
              <a:ext uri="{FF2B5EF4-FFF2-40B4-BE49-F238E27FC236}">
                <a16:creationId xmlns:a16="http://schemas.microsoft.com/office/drawing/2014/main" xmlns="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1F4E08C2-0A4E-408D-9233-87EA90609E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6"/>
          <a:stretch/>
        </p:blipFill>
        <p:spPr bwMode="auto">
          <a:xfrm>
            <a:off x="1923395" y="1995449"/>
            <a:ext cx="3416111" cy="122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52DF7FC-7E6E-4327-A525-DE09429ACC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90" r="34700"/>
          <a:stretch/>
        </p:blipFill>
        <p:spPr>
          <a:xfrm>
            <a:off x="5724127" y="1779662"/>
            <a:ext cx="1080121" cy="144164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3AFC45B7-461F-4E3F-8AA3-2FD0E0CA3D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" t="66734" r="73132" b="1547"/>
          <a:stretch/>
        </p:blipFill>
        <p:spPr bwMode="auto">
          <a:xfrm>
            <a:off x="2123728" y="2067694"/>
            <a:ext cx="1285184" cy="116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xmlns="" id="{FB9055A4-4375-49B2-BA9F-1FF1E5BA95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6"/>
          <a:stretch/>
        </p:blipFill>
        <p:spPr bwMode="auto">
          <a:xfrm>
            <a:off x="1979712" y="627297"/>
            <a:ext cx="3416111" cy="122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6FFDED0-D193-4793-9B09-ACC78F141E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90" r="34700"/>
          <a:stretch/>
        </p:blipFill>
        <p:spPr>
          <a:xfrm>
            <a:off x="5780444" y="411510"/>
            <a:ext cx="1080121" cy="1441643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E47EAE6B-848D-48B9-8B78-A5E89A71EB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68668" r="887" b="-387"/>
          <a:stretch/>
        </p:blipFill>
        <p:spPr bwMode="auto">
          <a:xfrm>
            <a:off x="5966404" y="1851670"/>
            <a:ext cx="665846" cy="146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2ADC812-57DC-465D-935A-D683E65B3D3D}"/>
              </a:ext>
            </a:extLst>
          </p:cNvPr>
          <p:cNvSpPr/>
          <p:nvPr/>
        </p:nvSpPr>
        <p:spPr>
          <a:xfrm>
            <a:off x="2627784" y="3507854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ea typeface="楷体" panose="02010609060101010101" pitchFamily="49" charset="-122"/>
                <a:cs typeface="+mn-ea"/>
                <a:sym typeface="+mn-lt"/>
              </a:rPr>
              <a:t>这些图形都是</a:t>
            </a:r>
            <a:r>
              <a:rPr lang="zh-CN" altLang="en-US" sz="3200" b="1" dirty="0">
                <a:solidFill>
                  <a:srgbClr val="FF0000"/>
                </a:solidFill>
                <a:ea typeface="楷体" panose="02010609060101010101" pitchFamily="49" charset="-122"/>
                <a:cs typeface="+mn-ea"/>
                <a:sym typeface="+mn-lt"/>
              </a:rPr>
              <a:t>圆锥。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26FA879F-FE42-4AC6-BE25-3ED0CAF8DC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8" t="68668" r="887" b="-387"/>
          <a:stretch/>
        </p:blipFill>
        <p:spPr bwMode="auto">
          <a:xfrm flipV="1">
            <a:off x="4168497" y="2067694"/>
            <a:ext cx="619527" cy="117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516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36" descr="9.png">
            <a:extLst>
              <a:ext uri="{FF2B5EF4-FFF2-40B4-BE49-F238E27FC236}">
                <a16:creationId xmlns:a16="http://schemas.microsoft.com/office/drawing/2014/main" xmlns="" id="{8722E1DA-2FBB-4DAD-BED8-66D91F356C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80" y="1635646"/>
            <a:ext cx="1420052" cy="232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11.png">
            <a:extLst>
              <a:ext uri="{FF2B5EF4-FFF2-40B4-BE49-F238E27FC236}">
                <a16:creationId xmlns:a16="http://schemas.microsoft.com/office/drawing/2014/main" xmlns="" id="{C7904F3D-6C78-4B5F-9CAD-4D123601CD1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264" y="1635648"/>
            <a:ext cx="1396505" cy="231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6">
            <a:extLst>
              <a:ext uri="{FF2B5EF4-FFF2-40B4-BE49-F238E27FC236}">
                <a16:creationId xmlns:a16="http://schemas.microsoft.com/office/drawing/2014/main" xmlns="" id="{1A2D1B09-8EF6-4166-AC47-196460DD4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807" y="987574"/>
            <a:ext cx="45362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圆锥有哪些特征呢？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0.28333 -0.00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6">
            <a:extLst>
              <a:ext uri="{FF2B5EF4-FFF2-40B4-BE49-F238E27FC236}">
                <a16:creationId xmlns:a16="http://schemas.microsoft.com/office/drawing/2014/main" xmlns="" id="{13216403-29C0-4748-9202-FFF5E7F87A65}"/>
              </a:ext>
            </a:extLst>
          </p:cNvPr>
          <p:cNvGrpSpPr>
            <a:grpSpLocks/>
          </p:cNvGrpSpPr>
          <p:nvPr/>
        </p:nvGrpSpPr>
        <p:grpSpPr bwMode="auto">
          <a:xfrm>
            <a:off x="1156446" y="1464645"/>
            <a:ext cx="2116931" cy="2359819"/>
            <a:chOff x="1193" y="1645"/>
            <a:chExt cx="1778" cy="1982"/>
          </a:xfrm>
        </p:grpSpPr>
        <p:grpSp>
          <p:nvGrpSpPr>
            <p:cNvPr id="8" name="Group 55">
              <a:extLst>
                <a:ext uri="{FF2B5EF4-FFF2-40B4-BE49-F238E27FC236}">
                  <a16:creationId xmlns:a16="http://schemas.microsoft.com/office/drawing/2014/main" xmlns="" id="{0B15397C-9744-4297-9244-5C0FCF513C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1645"/>
              <a:ext cx="1572" cy="1890"/>
              <a:chOff x="1202" y="1645"/>
              <a:chExt cx="1572" cy="1890"/>
            </a:xfrm>
          </p:grpSpPr>
          <p:grpSp>
            <p:nvGrpSpPr>
              <p:cNvPr id="10" name="Group 48">
                <a:extLst>
                  <a:ext uri="{FF2B5EF4-FFF2-40B4-BE49-F238E27FC236}">
                    <a16:creationId xmlns:a16="http://schemas.microsoft.com/office/drawing/2014/main" xmlns="" id="{E587A117-B5C0-442E-B870-3A68F1977A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02" y="1645"/>
                <a:ext cx="1572" cy="1695"/>
                <a:chOff x="2088" y="1344"/>
                <a:chExt cx="1572" cy="1695"/>
              </a:xfrm>
            </p:grpSpPr>
            <p:sp>
              <p:nvSpPr>
                <p:cNvPr id="12" name="Line 7">
                  <a:extLst>
                    <a:ext uri="{FF2B5EF4-FFF2-40B4-BE49-F238E27FC236}">
                      <a16:creationId xmlns:a16="http://schemas.microsoft.com/office/drawing/2014/main" xmlns="" id="{7FA2EF22-F648-4096-B711-6A851B381F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088" y="1344"/>
                  <a:ext cx="792" cy="1689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Line 8">
                  <a:extLst>
                    <a:ext uri="{FF2B5EF4-FFF2-40B4-BE49-F238E27FC236}">
                      <a16:creationId xmlns:a16="http://schemas.microsoft.com/office/drawing/2014/main" xmlns="" id="{FCD70DB4-96B9-44A7-96E4-C49F69759B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75" y="1362"/>
                  <a:ext cx="785" cy="167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Oval 9">
                <a:extLst>
                  <a:ext uri="{FF2B5EF4-FFF2-40B4-BE49-F238E27FC236}">
                    <a16:creationId xmlns:a16="http://schemas.microsoft.com/office/drawing/2014/main" xmlns="" id="{23EFDE51-4A8C-47E4-989F-C51119DB8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133"/>
                <a:ext cx="1542" cy="402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33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9" name="Picture 53">
              <a:extLst>
                <a:ext uri="{FF2B5EF4-FFF2-40B4-BE49-F238E27FC236}">
                  <a16:creationId xmlns:a16="http://schemas.microsoft.com/office/drawing/2014/main" xmlns="" id="{D6085160-A836-4FD6-AB69-FCA80C36C5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3" y="3309"/>
              <a:ext cx="177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23E5DCE9-1515-4DF8-A1BE-11ED45315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3829" y="3237484"/>
            <a:ext cx="1835944" cy="463154"/>
          </a:xfrm>
          <a:prstGeom prst="ellipse">
            <a:avLst/>
          </a:prstGeom>
          <a:solidFill>
            <a:srgbClr val="CCECFF"/>
          </a:solidFill>
          <a:ln w="12700">
            <a:solidFill>
              <a:srgbClr val="333300"/>
            </a:solidFill>
            <a:prstDash val="sysDot"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200" b="1"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xmlns="" id="{29BD5E0F-AAFD-4CC6-AB87-4BDA850F7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64" y="3426745"/>
            <a:ext cx="8108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200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底面</a:t>
            </a:r>
          </a:p>
        </p:txBody>
      </p:sp>
      <p:grpSp>
        <p:nvGrpSpPr>
          <p:cNvPr id="16" name="Group 64">
            <a:extLst>
              <a:ext uri="{FF2B5EF4-FFF2-40B4-BE49-F238E27FC236}">
                <a16:creationId xmlns:a16="http://schemas.microsoft.com/office/drawing/2014/main" xmlns="" id="{87F504F8-5880-4979-B203-B261C6891676}"/>
              </a:ext>
            </a:extLst>
          </p:cNvPr>
          <p:cNvGrpSpPr>
            <a:grpSpLocks/>
          </p:cNvGrpSpPr>
          <p:nvPr/>
        </p:nvGrpSpPr>
        <p:grpSpPr bwMode="auto">
          <a:xfrm>
            <a:off x="2095848" y="1474169"/>
            <a:ext cx="1468040" cy="2022872"/>
            <a:chOff x="4550" y="1042"/>
            <a:chExt cx="1233" cy="1699"/>
          </a:xfrm>
        </p:grpSpPr>
        <p:sp>
          <p:nvSpPr>
            <p:cNvPr id="17" name="Line 25">
              <a:extLst>
                <a:ext uri="{FF2B5EF4-FFF2-40B4-BE49-F238E27FC236}">
                  <a16:creationId xmlns:a16="http://schemas.microsoft.com/office/drawing/2014/main" xmlns="" id="{1D764F2D-7B91-4882-A3E8-4A518AFE12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2" y="2728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18" name="Line 28">
              <a:extLst>
                <a:ext uri="{FF2B5EF4-FFF2-40B4-BE49-F238E27FC236}">
                  <a16:creationId xmlns:a16="http://schemas.microsoft.com/office/drawing/2014/main" xmlns="" id="{3C82A43A-5C15-4CB6-A47B-07E4F2EC4F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0" y="1042"/>
              <a:ext cx="113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19" name="Line 29">
              <a:extLst>
                <a:ext uri="{FF2B5EF4-FFF2-40B4-BE49-F238E27FC236}">
                  <a16:creationId xmlns:a16="http://schemas.microsoft.com/office/drawing/2014/main" xmlns="" id="{5557E7EA-1DF3-47E9-9052-8662ABF155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1" y="2152"/>
              <a:ext cx="0" cy="5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21" name="Line 30">
              <a:extLst>
                <a:ext uri="{FF2B5EF4-FFF2-40B4-BE49-F238E27FC236}">
                  <a16:creationId xmlns:a16="http://schemas.microsoft.com/office/drawing/2014/main" xmlns="" id="{EB50EA2F-8898-46FA-A295-8DC7DCA241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1" y="1045"/>
              <a:ext cx="0" cy="6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22" name="Text Box 31">
              <a:extLst>
                <a:ext uri="{FF2B5EF4-FFF2-40B4-BE49-F238E27FC236}">
                  <a16:creationId xmlns:a16="http://schemas.microsoft.com/office/drawing/2014/main" xmlns="" id="{B661422F-D62A-467C-9DCC-26017B1269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9" y="1759"/>
              <a:ext cx="45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高</a:t>
              </a:r>
            </a:p>
          </p:txBody>
        </p:sp>
      </p:grpSp>
      <p:grpSp>
        <p:nvGrpSpPr>
          <p:cNvPr id="23" name="Group 73">
            <a:extLst>
              <a:ext uri="{FF2B5EF4-FFF2-40B4-BE49-F238E27FC236}">
                <a16:creationId xmlns:a16="http://schemas.microsoft.com/office/drawing/2014/main" xmlns="" id="{2396A17D-8E1D-4C84-80AE-F15AE1654D2F}"/>
              </a:ext>
            </a:extLst>
          </p:cNvPr>
          <p:cNvGrpSpPr>
            <a:grpSpLocks/>
          </p:cNvGrpSpPr>
          <p:nvPr/>
        </p:nvGrpSpPr>
        <p:grpSpPr bwMode="auto">
          <a:xfrm>
            <a:off x="1895823" y="1468216"/>
            <a:ext cx="431006" cy="2138829"/>
            <a:chOff x="1117" y="1210"/>
            <a:chExt cx="362" cy="1855"/>
          </a:xfrm>
        </p:grpSpPr>
        <p:sp>
          <p:nvSpPr>
            <p:cNvPr id="24" name="Line 23">
              <a:extLst>
                <a:ext uri="{FF2B5EF4-FFF2-40B4-BE49-F238E27FC236}">
                  <a16:creationId xmlns:a16="http://schemas.microsoft.com/office/drawing/2014/main" xmlns="" id="{1215388B-4DAF-4805-8522-BCBA302918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9" y="1210"/>
              <a:ext cx="6" cy="16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25" name="Text Box 22">
              <a:extLst>
                <a:ext uri="{FF2B5EF4-FFF2-40B4-BE49-F238E27FC236}">
                  <a16:creationId xmlns:a16="http://schemas.microsoft.com/office/drawing/2014/main" xmlns="" id="{B33EF375-897C-4EC3-B6B0-8812A8256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" y="2691"/>
              <a:ext cx="362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200" b="1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.</a:t>
              </a:r>
            </a:p>
          </p:txBody>
        </p:sp>
      </p:grpSp>
      <p:sp>
        <p:nvSpPr>
          <p:cNvPr id="26" name="Text Box 46">
            <a:extLst>
              <a:ext uri="{FF2B5EF4-FFF2-40B4-BE49-F238E27FC236}">
                <a16:creationId xmlns:a16="http://schemas.microsoft.com/office/drawing/2014/main" xmlns="" id="{5C854B68-5A7D-4071-9CFD-142CD09A1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667" y="3141758"/>
            <a:ext cx="43219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 b="1" i="1">
                <a:latin typeface="+mn-lt"/>
                <a:ea typeface="楷体" panose="02010609060101010101" pitchFamily="49" charset="-122"/>
                <a:cs typeface="+mn-ea"/>
                <a:sym typeface="+mn-lt"/>
              </a:rPr>
              <a:t>O</a:t>
            </a:r>
            <a:endParaRPr lang="zh-CN" altLang="en-US" sz="2200" b="1"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27" name="Group 76">
            <a:extLst>
              <a:ext uri="{FF2B5EF4-FFF2-40B4-BE49-F238E27FC236}">
                <a16:creationId xmlns:a16="http://schemas.microsoft.com/office/drawing/2014/main" xmlns="" id="{77FD99AF-3A2A-48EE-A745-D3C74DB7A382}"/>
              </a:ext>
            </a:extLst>
          </p:cNvPr>
          <p:cNvGrpSpPr>
            <a:grpSpLocks/>
          </p:cNvGrpSpPr>
          <p:nvPr/>
        </p:nvGrpSpPr>
        <p:grpSpPr bwMode="auto">
          <a:xfrm>
            <a:off x="1186211" y="2211167"/>
            <a:ext cx="1835944" cy="1477569"/>
            <a:chOff x="521" y="1834"/>
            <a:chExt cx="1542" cy="1241"/>
          </a:xfrm>
        </p:grpSpPr>
        <p:sp>
          <p:nvSpPr>
            <p:cNvPr id="28" name="Line 20">
              <a:extLst>
                <a:ext uri="{FF2B5EF4-FFF2-40B4-BE49-F238E27FC236}">
                  <a16:creationId xmlns:a16="http://schemas.microsoft.com/office/drawing/2014/main" xmlns="" id="{26C7004A-0F75-4542-A383-B12248BAFF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" y="2893"/>
              <a:ext cx="1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>
                <a:cs typeface="+mn-ea"/>
                <a:sym typeface="+mn-lt"/>
              </a:endParaRPr>
            </a:p>
          </p:txBody>
        </p:sp>
        <p:sp>
          <p:nvSpPr>
            <p:cNvPr id="29" name="Text Box 60">
              <a:extLst>
                <a:ext uri="{FF2B5EF4-FFF2-40B4-BE49-F238E27FC236}">
                  <a16:creationId xmlns:a16="http://schemas.microsoft.com/office/drawing/2014/main" xmlns="" id="{34AFA22B-BA22-436A-AF0D-D0CE1FEBD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" y="1834"/>
              <a:ext cx="363" cy="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4500" b="1" dirty="0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　</a:t>
              </a:r>
              <a:r>
                <a:rPr lang="en-US" altLang="zh-CN" sz="4500" b="1" dirty="0">
                  <a:solidFill>
                    <a:srgbClr val="DE0000"/>
                  </a:solidFill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.</a:t>
              </a:r>
              <a:r>
                <a:rPr lang="zh-CN" altLang="en-US" sz="4500" b="1" dirty="0">
                  <a:latin typeface="+mn-lt"/>
                  <a:ea typeface="楷体" panose="02010609060101010101" pitchFamily="49" charset="-122"/>
                  <a:cs typeface="+mn-ea"/>
                  <a:sym typeface="+mn-lt"/>
                </a:rPr>
                <a:t>　</a:t>
              </a:r>
            </a:p>
          </p:txBody>
        </p:sp>
      </p:grpSp>
      <p:sp>
        <p:nvSpPr>
          <p:cNvPr id="30" name="Rectangle 78">
            <a:extLst>
              <a:ext uri="{FF2B5EF4-FFF2-40B4-BE49-F238E27FC236}">
                <a16:creationId xmlns:a16="http://schemas.microsoft.com/office/drawing/2014/main" xmlns="" id="{07E0D5BB-A8C9-4D6C-B417-6DD33EA49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976" y="1275606"/>
            <a:ext cx="359858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圆面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31" name="Rectangle 81">
            <a:extLst>
              <a:ext uri="{FF2B5EF4-FFF2-40B4-BE49-F238E27FC236}">
                <a16:creationId xmlns:a16="http://schemas.microsoft.com/office/drawing/2014/main" xmlns="" id="{5590DD5D-EDD6-465D-B4AE-0ACF45843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543" y="2034120"/>
            <a:ext cx="3429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侧面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是一个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曲面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32" name="Rectangle 83">
            <a:extLst>
              <a:ext uri="{FF2B5EF4-FFF2-40B4-BE49-F238E27FC236}">
                <a16:creationId xmlns:a16="http://schemas.microsoft.com/office/drawing/2014/main" xmlns="" id="{820A4EF8-56B6-4ED6-8C7E-AE7C51F9F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543" y="2647464"/>
            <a:ext cx="450267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从圆锥的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顶点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到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底面圆心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的距离</a:t>
            </a:r>
            <a:endParaRPr lang="en-US" altLang="zh-CN" sz="2200" b="1" dirty="0">
              <a:latin typeface="楷体" pitchFamily="49" charset="-122"/>
              <a:ea typeface="楷体" pitchFamily="49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是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圆锥的高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，圆锥只有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一条高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894A047-EFC1-4021-A548-EC4116BDEC13}"/>
              </a:ext>
            </a:extLst>
          </p:cNvPr>
          <p:cNvSpPr/>
          <p:nvPr/>
        </p:nvSpPr>
        <p:spPr>
          <a:xfrm>
            <a:off x="1520612" y="2610444"/>
            <a:ext cx="64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ea typeface="楷体" panose="02010609060101010101" pitchFamily="49" charset="-122"/>
                <a:cs typeface="+mn-ea"/>
                <a:sym typeface="+mn-lt"/>
              </a:rPr>
              <a:t>侧面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FFCF592E-7D59-4521-A2A1-CE9C2A16B4EB}"/>
              </a:ext>
            </a:extLst>
          </p:cNvPr>
          <p:cNvSpPr/>
          <p:nvPr/>
        </p:nvSpPr>
        <p:spPr>
          <a:xfrm>
            <a:off x="1952242" y="843558"/>
            <a:ext cx="343364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50" b="1" dirty="0">
                <a:solidFill>
                  <a:srgbClr val="DE0000"/>
                </a:solidFill>
                <a:ea typeface="楷体" panose="02010609060101010101" pitchFamily="49" charset="-122"/>
                <a:cs typeface="+mn-ea"/>
                <a:sym typeface="+mn-lt"/>
              </a:rPr>
              <a:t>.</a:t>
            </a:r>
            <a:endParaRPr lang="zh-CN" altLang="en-US" sz="4950" b="1" dirty="0"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6" name="Text Box 36">
            <a:extLst>
              <a:ext uri="{FF2B5EF4-FFF2-40B4-BE49-F238E27FC236}">
                <a16:creationId xmlns:a16="http://schemas.microsoft.com/office/drawing/2014/main" xmlns="" id="{D370E30B-2DA9-48A6-AE79-0E030F414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751" y="402799"/>
            <a:ext cx="45362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圆锥有哪些特征呢？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8" name="图片 3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819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/>
      <p:bldP spid="26" grpId="0"/>
      <p:bldP spid="30" grpId="0"/>
      <p:bldP spid="31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37">
            <a:extLst>
              <a:ext uri="{FF2B5EF4-FFF2-40B4-BE49-F238E27FC236}">
                <a16:creationId xmlns:a16="http://schemas.microsoft.com/office/drawing/2014/main" xmlns="" id="{B2107777-A9F6-4ABF-BBDC-8150B6FDD06C}"/>
              </a:ext>
            </a:extLst>
          </p:cNvPr>
          <p:cNvGrpSpPr>
            <a:grpSpLocks/>
          </p:cNvGrpSpPr>
          <p:nvPr/>
        </p:nvGrpSpPr>
        <p:grpSpPr bwMode="auto">
          <a:xfrm>
            <a:off x="1721346" y="1592226"/>
            <a:ext cx="971550" cy="2052638"/>
            <a:chOff x="4100484" y="2492896"/>
            <a:chExt cx="1295782" cy="273630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2417DF9-F62C-4E20-ABCC-506C0AD61E5E}"/>
                </a:ext>
              </a:extLst>
            </p:cNvPr>
            <p:cNvSpPr/>
            <p:nvPr/>
          </p:nvSpPr>
          <p:spPr>
            <a:xfrm>
              <a:off x="5359742" y="2492896"/>
              <a:ext cx="36524" cy="2736304"/>
            </a:xfrm>
            <a:prstGeom prst="rect">
              <a:avLst/>
            </a:prstGeom>
            <a:solidFill>
              <a:srgbClr val="F0AF2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直角三角形 8">
              <a:extLst>
                <a:ext uri="{FF2B5EF4-FFF2-40B4-BE49-F238E27FC236}">
                  <a16:creationId xmlns:a16="http://schemas.microsoft.com/office/drawing/2014/main" xmlns="" id="{107F7267-D2B6-44B8-918A-881FD12C3F50}"/>
                </a:ext>
              </a:extLst>
            </p:cNvPr>
            <p:cNvSpPr/>
            <p:nvPr/>
          </p:nvSpPr>
          <p:spPr>
            <a:xfrm flipH="1">
              <a:off x="4100484" y="2492896"/>
              <a:ext cx="1259258" cy="126022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37">
            <a:extLst>
              <a:ext uri="{FF2B5EF4-FFF2-40B4-BE49-F238E27FC236}">
                <a16:creationId xmlns:a16="http://schemas.microsoft.com/office/drawing/2014/main" xmlns="" id="{3FBE96B5-85D4-4E55-8FCA-08F430558166}"/>
              </a:ext>
            </a:extLst>
          </p:cNvPr>
          <p:cNvGrpSpPr>
            <a:grpSpLocks/>
          </p:cNvGrpSpPr>
          <p:nvPr/>
        </p:nvGrpSpPr>
        <p:grpSpPr bwMode="auto">
          <a:xfrm>
            <a:off x="5446812" y="1499358"/>
            <a:ext cx="971550" cy="2052638"/>
            <a:chOff x="4100484" y="2492896"/>
            <a:chExt cx="1295782" cy="273630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F9763024-F8C4-455F-83AD-B914CE522E1F}"/>
                </a:ext>
              </a:extLst>
            </p:cNvPr>
            <p:cNvSpPr/>
            <p:nvPr/>
          </p:nvSpPr>
          <p:spPr>
            <a:xfrm>
              <a:off x="5359742" y="2492896"/>
              <a:ext cx="36524" cy="2736304"/>
            </a:xfrm>
            <a:prstGeom prst="rect">
              <a:avLst/>
            </a:prstGeom>
            <a:solidFill>
              <a:srgbClr val="F0AF2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2" name="直角三角形 11">
              <a:extLst>
                <a:ext uri="{FF2B5EF4-FFF2-40B4-BE49-F238E27FC236}">
                  <a16:creationId xmlns:a16="http://schemas.microsoft.com/office/drawing/2014/main" xmlns="" id="{F4125C73-C345-411E-AC2C-EA6A8B133CA3}"/>
                </a:ext>
              </a:extLst>
            </p:cNvPr>
            <p:cNvSpPr/>
            <p:nvPr/>
          </p:nvSpPr>
          <p:spPr>
            <a:xfrm flipH="1">
              <a:off x="4100484" y="2492896"/>
              <a:ext cx="1259258" cy="1260224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13" name="组合 39">
            <a:extLst>
              <a:ext uri="{FF2B5EF4-FFF2-40B4-BE49-F238E27FC236}">
                <a16:creationId xmlns:a16="http://schemas.microsoft.com/office/drawing/2014/main" xmlns="" id="{40922DE0-19C9-402B-AF66-8C7776383BAD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95787"/>
            <a:ext cx="1910954" cy="112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5">
            <a:extLst>
              <a:ext uri="{FF2B5EF4-FFF2-40B4-BE49-F238E27FC236}">
                <a16:creationId xmlns:a16="http://schemas.microsoft.com/office/drawing/2014/main" xmlns="" id="{32610A56-C8AB-4565-8CD8-FB2417074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7" y="339502"/>
            <a:ext cx="8255633" cy="105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/>
          <a:p>
            <a:r>
              <a:rPr lang="zh-CN" altLang="en-US" sz="3200" b="1" dirty="0">
                <a:ea typeface="楷体" panose="02010609060101010101" pitchFamily="49" charset="-122"/>
                <a:cs typeface="+mn-ea"/>
                <a:sym typeface="+mn-lt"/>
              </a:rPr>
              <a:t>一个直角三角形沿一条直角边旋转</a:t>
            </a:r>
            <a:r>
              <a:rPr lang="zh-CN" altLang="en-US" sz="3200" b="1" dirty="0" smtClean="0">
                <a:ea typeface="楷体" panose="02010609060101010101" pitchFamily="49" charset="-122"/>
                <a:cs typeface="+mn-ea"/>
                <a:sym typeface="+mn-lt"/>
              </a:rPr>
              <a:t>，会</a:t>
            </a:r>
            <a:r>
              <a:rPr lang="zh-CN" altLang="en-US" sz="3200" b="1" dirty="0">
                <a:ea typeface="楷体" panose="02010609060101010101" pitchFamily="49" charset="-122"/>
                <a:cs typeface="+mn-ea"/>
                <a:sym typeface="+mn-lt"/>
              </a:rPr>
              <a:t>形成什么图形呢？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7F13BAD-F648-4E14-BEDF-EF5C661ED5CB}"/>
              </a:ext>
            </a:extLst>
          </p:cNvPr>
          <p:cNvSpPr/>
          <p:nvPr/>
        </p:nvSpPr>
        <p:spPr>
          <a:xfrm>
            <a:off x="6014984" y="915566"/>
            <a:ext cx="88036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圆锥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341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立方体 6">
            <a:extLst>
              <a:ext uri="{FF2B5EF4-FFF2-40B4-BE49-F238E27FC236}">
                <a16:creationId xmlns:a16="http://schemas.microsoft.com/office/drawing/2014/main" xmlns="" id="{725ABAE6-CCA9-4565-80E1-B85E58FAEAFC}"/>
              </a:ext>
            </a:extLst>
          </p:cNvPr>
          <p:cNvSpPr/>
          <p:nvPr/>
        </p:nvSpPr>
        <p:spPr>
          <a:xfrm>
            <a:off x="1583878" y="3387923"/>
            <a:ext cx="5237559" cy="912019"/>
          </a:xfrm>
          <a:prstGeom prst="cube">
            <a:avLst>
              <a:gd name="adj" fmla="val 93922"/>
            </a:avLst>
          </a:prstGeom>
          <a:solidFill>
            <a:schemeClr val="accent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8" name="图片 7" descr="7.png">
            <a:extLst>
              <a:ext uri="{FF2B5EF4-FFF2-40B4-BE49-F238E27FC236}">
                <a16:creationId xmlns:a16="http://schemas.microsoft.com/office/drawing/2014/main" xmlns="" id="{6DCFEFF5-E0C3-419D-817F-8EC1C234E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149" y="2165151"/>
            <a:ext cx="1682354" cy="196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立方体 8">
            <a:extLst>
              <a:ext uri="{FF2B5EF4-FFF2-40B4-BE49-F238E27FC236}">
                <a16:creationId xmlns:a16="http://schemas.microsoft.com/office/drawing/2014/main" xmlns="" id="{9A2ECC90-608E-4515-9AA0-432027B064D6}"/>
              </a:ext>
            </a:extLst>
          </p:cNvPr>
          <p:cNvSpPr/>
          <p:nvPr/>
        </p:nvSpPr>
        <p:spPr>
          <a:xfrm>
            <a:off x="3987750" y="1965126"/>
            <a:ext cx="2645569" cy="513160"/>
          </a:xfrm>
          <a:prstGeom prst="cube">
            <a:avLst>
              <a:gd name="adj" fmla="val 93922"/>
            </a:avLst>
          </a:prstGeom>
          <a:solidFill>
            <a:schemeClr val="accent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0" name="图片 9" descr="8.png">
            <a:extLst>
              <a:ext uri="{FF2B5EF4-FFF2-40B4-BE49-F238E27FC236}">
                <a16:creationId xmlns:a16="http://schemas.microsoft.com/office/drawing/2014/main" xmlns="" id="{9514138D-8125-440C-B3E9-5B28027AC9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2"/>
          <a:stretch/>
        </p:blipFill>
        <p:spPr bwMode="auto">
          <a:xfrm>
            <a:off x="6377334" y="736432"/>
            <a:ext cx="642938" cy="3276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F2508776-CE8E-4F94-A5BC-17615AA11ED5}"/>
              </a:ext>
            </a:extLst>
          </p:cNvPr>
          <p:cNvCxnSpPr/>
          <p:nvPr/>
        </p:nvCxnSpPr>
        <p:spPr>
          <a:xfrm rot="5400000" flipH="1" flipV="1">
            <a:off x="5608786" y="3044427"/>
            <a:ext cx="1593056" cy="11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9D77084-981A-4A46-BF15-E1ECBF415A55}"/>
              </a:ext>
            </a:extLst>
          </p:cNvPr>
          <p:cNvSpPr txBox="1"/>
          <p:nvPr/>
        </p:nvSpPr>
        <p:spPr>
          <a:xfrm>
            <a:off x="323528" y="33950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楷体" panose="02010609060101010101" pitchFamily="49" charset="-122"/>
                <a:cs typeface="+mn-ea"/>
                <a:sym typeface="+mn-lt"/>
              </a:rPr>
              <a:t>怎样测量圆锥的高？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085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0">
            <a:extLst>
              <a:ext uri="{FF2B5EF4-FFF2-40B4-BE49-F238E27FC236}">
                <a16:creationId xmlns:a16="http://schemas.microsoft.com/office/drawing/2014/main" xmlns="" id="{E4819CAF-D5E0-44AE-B1FC-E3A0A23B2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95486"/>
            <a:ext cx="3960746" cy="7467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320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/>
                </a:solidFill>
                <a:ea typeface="楷体" panose="02010609060101010101" pitchFamily="49" charset="-122"/>
                <a:cs typeface="+mn-ea"/>
                <a:sym typeface="+mn-lt"/>
              </a:rPr>
              <a:t>圆锥的体积怎样计算</a:t>
            </a:r>
            <a:r>
              <a:rPr lang="zh-CN" altLang="en-US" b="1" dirty="0">
                <a:solidFill>
                  <a:schemeClr val="tx1"/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？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8EEBD0E-28D2-486E-8BC7-9F13B906DBB0}"/>
              </a:ext>
            </a:extLst>
          </p:cNvPr>
          <p:cNvGrpSpPr/>
          <p:nvPr/>
        </p:nvGrpSpPr>
        <p:grpSpPr>
          <a:xfrm>
            <a:off x="4139952" y="1251717"/>
            <a:ext cx="4044036" cy="1752081"/>
            <a:chOff x="6185730" y="2812672"/>
            <a:chExt cx="5392048" cy="2336106"/>
          </a:xfrm>
        </p:grpSpPr>
        <p:sp>
          <p:nvSpPr>
            <p:cNvPr id="9" name="云形标注 9">
              <a:extLst>
                <a:ext uri="{FF2B5EF4-FFF2-40B4-BE49-F238E27FC236}">
                  <a16:creationId xmlns:a16="http://schemas.microsoft.com/office/drawing/2014/main" xmlns="" id="{B6BB5816-196D-4E06-9AE2-3B9C5B023D02}"/>
                </a:ext>
              </a:extLst>
            </p:cNvPr>
            <p:cNvSpPr/>
            <p:nvPr/>
          </p:nvSpPr>
          <p:spPr>
            <a:xfrm>
              <a:off x="6185730" y="2812672"/>
              <a:ext cx="5392048" cy="2336106"/>
            </a:xfrm>
            <a:prstGeom prst="cloudCallout">
              <a:avLst>
                <a:gd name="adj1" fmla="val 22549"/>
                <a:gd name="adj2" fmla="val 69165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1" dirty="0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Text Box 35">
              <a:extLst>
                <a:ext uri="{FF2B5EF4-FFF2-40B4-BE49-F238E27FC236}">
                  <a16:creationId xmlns:a16="http://schemas.microsoft.com/office/drawing/2014/main" xmlns="" id="{244CA43E-A22D-4367-8593-1B0C087BB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781" y="3036547"/>
              <a:ext cx="4800535" cy="1895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圆柱的底面是圆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圆锥的底面也是圆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那么圆锥的体积和圆柱的体积有没有关系呢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?</a:t>
              </a:r>
              <a:endPara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3">
            <a:extLst>
              <a:ext uri="{FF2B5EF4-FFF2-40B4-BE49-F238E27FC236}">
                <a16:creationId xmlns:a16="http://schemas.microsoft.com/office/drawing/2014/main" xmlns="" id="{22696CF2-AAE2-440D-B090-FA252356D0BE}"/>
              </a:ext>
            </a:extLst>
          </p:cNvPr>
          <p:cNvGrpSpPr>
            <a:grpSpLocks/>
          </p:cNvGrpSpPr>
          <p:nvPr/>
        </p:nvGrpSpPr>
        <p:grpSpPr bwMode="auto">
          <a:xfrm>
            <a:off x="1043608" y="1493887"/>
            <a:ext cx="1218009" cy="1674019"/>
            <a:chOff x="3091731" y="4005064"/>
            <a:chExt cx="1624285" cy="2232248"/>
          </a:xfrm>
        </p:grpSpPr>
        <p:sp>
          <p:nvSpPr>
            <p:cNvPr id="12" name="圆柱形 11">
              <a:extLst>
                <a:ext uri="{FF2B5EF4-FFF2-40B4-BE49-F238E27FC236}">
                  <a16:creationId xmlns:a16="http://schemas.microsoft.com/office/drawing/2014/main" xmlns="" id="{BF559682-B67E-47C3-BE33-9FE6950130BC}"/>
                </a:ext>
              </a:extLst>
            </p:cNvPr>
            <p:cNvSpPr/>
            <p:nvPr/>
          </p:nvSpPr>
          <p:spPr>
            <a:xfrm>
              <a:off x="3093318" y="4005064"/>
              <a:ext cx="1622698" cy="2232248"/>
            </a:xfrm>
            <a:prstGeom prst="can">
              <a:avLst>
                <a:gd name="adj" fmla="val 29205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E1944A26-FD48-4554-9BF7-2DB57DCFA16D}"/>
                </a:ext>
              </a:extLst>
            </p:cNvPr>
            <p:cNvSpPr/>
            <p:nvPr/>
          </p:nvSpPr>
          <p:spPr>
            <a:xfrm>
              <a:off x="3091731" y="5768952"/>
              <a:ext cx="1624285" cy="468360"/>
            </a:xfrm>
            <a:prstGeom prst="ellipse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14" name="Object 44">
            <a:extLst>
              <a:ext uri="{FF2B5EF4-FFF2-40B4-BE49-F238E27FC236}">
                <a16:creationId xmlns:a16="http://schemas.microsoft.com/office/drawing/2014/main" xmlns="" id="{D24617C5-1807-477A-9099-FCDEFF149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0" y="3167906"/>
            <a:ext cx="1056084" cy="41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08A7BA7-C8DE-4CAA-AF99-5E8ABD99B52D}"/>
              </a:ext>
            </a:extLst>
          </p:cNvPr>
          <p:cNvGrpSpPr/>
          <p:nvPr/>
        </p:nvGrpSpPr>
        <p:grpSpPr>
          <a:xfrm>
            <a:off x="2814126" y="1693934"/>
            <a:ext cx="1231106" cy="1450181"/>
            <a:chOff x="5328648" y="3288893"/>
            <a:chExt cx="1641475" cy="1933575"/>
          </a:xfrm>
        </p:grpSpPr>
        <p:grpSp>
          <p:nvGrpSpPr>
            <p:cNvPr id="16" name="组合 23">
              <a:extLst>
                <a:ext uri="{FF2B5EF4-FFF2-40B4-BE49-F238E27FC236}">
                  <a16:creationId xmlns:a16="http://schemas.microsoft.com/office/drawing/2014/main" xmlns="" id="{7DF8EAAC-DBA6-47CB-A22C-D55AEFA19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8648" y="3288893"/>
              <a:ext cx="1641475" cy="1933575"/>
              <a:chOff x="5004883" y="4304179"/>
              <a:chExt cx="1641701" cy="1932885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770F6702-B603-4C6F-A348-76BFC0B504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2162" y="5766792"/>
                <a:ext cx="1630654" cy="470272"/>
                <a:chOff x="5756712" y="5262984"/>
                <a:chExt cx="1630654" cy="470272"/>
              </a:xfrm>
            </p:grpSpPr>
            <p:sp>
              <p:nvSpPr>
                <p:cNvPr id="23" name="弧形 22">
                  <a:extLst>
                    <a:ext uri="{FF2B5EF4-FFF2-40B4-BE49-F238E27FC236}">
                      <a16:creationId xmlns:a16="http://schemas.microsoft.com/office/drawing/2014/main" xmlns="" id="{A550B462-2912-4B61-9272-82CF0812A8A8}"/>
                    </a:ext>
                  </a:extLst>
                </p:cNvPr>
                <p:cNvSpPr/>
                <p:nvPr/>
              </p:nvSpPr>
              <p:spPr>
                <a:xfrm>
                  <a:off x="5763722" y="5263524"/>
                  <a:ext cx="1624236" cy="468146"/>
                </a:xfrm>
                <a:prstGeom prst="arc">
                  <a:avLst>
                    <a:gd name="adj1" fmla="val 10808346"/>
                    <a:gd name="adj2" fmla="val 0"/>
                  </a:avLst>
                </a:prstGeom>
                <a:ln w="28575">
                  <a:solidFill>
                    <a:srgbClr val="00B0F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050" b="1">
                    <a:ea typeface="楷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弧形 23">
                  <a:extLst>
                    <a:ext uri="{FF2B5EF4-FFF2-40B4-BE49-F238E27FC236}">
                      <a16:creationId xmlns:a16="http://schemas.microsoft.com/office/drawing/2014/main" xmlns="" id="{DAEBD8D3-0F7A-4FE3-BB80-327A62939AB0}"/>
                    </a:ext>
                  </a:extLst>
                </p:cNvPr>
                <p:cNvSpPr/>
                <p:nvPr/>
              </p:nvSpPr>
              <p:spPr>
                <a:xfrm flipV="1">
                  <a:off x="5757371" y="5265111"/>
                  <a:ext cx="1624236" cy="468145"/>
                </a:xfrm>
                <a:prstGeom prst="arc">
                  <a:avLst>
                    <a:gd name="adj1" fmla="val 10808346"/>
                    <a:gd name="adj2" fmla="val 0"/>
                  </a:avLst>
                </a:prstGeom>
                <a:ln w="28575">
                  <a:solidFill>
                    <a:srgbClr val="00B0F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050" b="1">
                    <a:ea typeface="楷体" panose="020106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8A4F25C7-FA1F-4E80-8279-A6D816421A30}"/>
                  </a:ext>
                </a:extLst>
              </p:cNvPr>
              <p:cNvCxnSpPr/>
              <p:nvPr/>
            </p:nvCxnSpPr>
            <p:spPr>
              <a:xfrm>
                <a:off x="5833672" y="4327984"/>
                <a:ext cx="0" cy="1693258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xmlns="" id="{AB51586F-AF56-4CCC-997C-275C38260A21}"/>
                  </a:ext>
                </a:extLst>
              </p:cNvPr>
              <p:cNvCxnSpPr/>
              <p:nvPr/>
            </p:nvCxnSpPr>
            <p:spPr>
              <a:xfrm flipH="1">
                <a:off x="5004883" y="4307353"/>
                <a:ext cx="828789" cy="1701193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338F226A-EC0B-46EE-A2C4-49B889F266F1}"/>
                  </a:ext>
                </a:extLst>
              </p:cNvPr>
              <p:cNvCxnSpPr/>
              <p:nvPr/>
            </p:nvCxnSpPr>
            <p:spPr>
              <a:xfrm flipH="1" flipV="1">
                <a:off x="5817795" y="4304179"/>
                <a:ext cx="828789" cy="1701193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DB3C9E97-28FE-4539-B84F-ACFAA4EAD3A2}"/>
                </a:ext>
              </a:extLst>
            </p:cNvPr>
            <p:cNvCxnSpPr>
              <a:stCxn id="24" idx="0"/>
              <a:endCxn id="24" idx="2"/>
            </p:cNvCxnSpPr>
            <p:nvPr/>
          </p:nvCxnSpPr>
          <p:spPr>
            <a:xfrm flipV="1">
              <a:off x="5336614" y="4988312"/>
              <a:ext cx="1623984" cy="1971"/>
            </a:xfrm>
            <a:prstGeom prst="line">
              <a:avLst/>
            </a:prstGeom>
            <a:ln w="285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4">
            <a:extLst>
              <a:ext uri="{FF2B5EF4-FFF2-40B4-BE49-F238E27FC236}">
                <a16:creationId xmlns:a16="http://schemas.microsoft.com/office/drawing/2014/main" xmlns="" id="{8C5E4D30-427C-4F21-97C1-4AB6C8155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92998" y="2787774"/>
            <a:ext cx="1363793" cy="126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691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3977C4C0-9305-41D1-A1F6-AD168539E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86" y="2787774"/>
            <a:ext cx="45353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准备等底等高的圆柱形容器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+mn-ea"/>
                <a:sym typeface="+mn-lt"/>
              </a:rPr>
              <a:t>和圆锥形容器各一个。</a:t>
            </a:r>
          </a:p>
        </p:txBody>
      </p:sp>
      <p:sp>
        <p:nvSpPr>
          <p:cNvPr id="8" name="TextBox 26">
            <a:extLst>
              <a:ext uri="{FF2B5EF4-FFF2-40B4-BE49-F238E27FC236}">
                <a16:creationId xmlns:a16="http://schemas.microsoft.com/office/drawing/2014/main" xmlns="" id="{75D6167E-E472-4D20-9F39-DB24EAC63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2352" y="2859782"/>
            <a:ext cx="4324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将圆锥形容器装满沙子，再倒</a:t>
            </a:r>
            <a:endParaRPr lang="en-US" altLang="zh-CN" sz="2400" b="1" dirty="0"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楷体" panose="02010609060101010101" pitchFamily="49" charset="-122"/>
                <a:cs typeface="+mn-ea"/>
                <a:sym typeface="+mn-lt"/>
              </a:rPr>
              <a:t>入圆柱形容器，看几次能倒满。</a:t>
            </a: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xmlns="" id="{82490454-2B76-4D44-A50A-9E298275E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3776722"/>
            <a:ext cx="8302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圆柱的体积等于和它等底等高的圆锥的体积的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倍。</a:t>
            </a:r>
          </a:p>
        </p:txBody>
      </p:sp>
      <p:sp>
        <p:nvSpPr>
          <p:cNvPr id="10" name="TextBox 30">
            <a:extLst>
              <a:ext uri="{FF2B5EF4-FFF2-40B4-BE49-F238E27FC236}">
                <a16:creationId xmlns:a16="http://schemas.microsoft.com/office/drawing/2014/main" xmlns="" id="{D3462FF6-0689-406E-8D28-58DCFE976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39502"/>
            <a:ext cx="7566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320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solidFill>
                  <a:schemeClr val="tx1"/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按照下面的方法做一做，你有什么发现？</a:t>
            </a:r>
          </a:p>
        </p:txBody>
      </p:sp>
      <p:pic>
        <p:nvPicPr>
          <p:cNvPr id="11" name="图片 23" descr="1.png">
            <a:extLst>
              <a:ext uri="{FF2B5EF4-FFF2-40B4-BE49-F238E27FC236}">
                <a16:creationId xmlns:a16="http://schemas.microsoft.com/office/drawing/2014/main" xmlns="" id="{5E6F2D63-0037-4191-8194-CB4E1CF439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0" t="10514" r="22596" b="8216"/>
          <a:stretch/>
        </p:blipFill>
        <p:spPr bwMode="auto">
          <a:xfrm>
            <a:off x="5486935" y="858217"/>
            <a:ext cx="1605345" cy="2001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2746CF2-37DE-4C4C-A706-968AECFC9EE5}"/>
              </a:ext>
            </a:extLst>
          </p:cNvPr>
          <p:cNvGrpSpPr/>
          <p:nvPr/>
        </p:nvGrpSpPr>
        <p:grpSpPr>
          <a:xfrm>
            <a:off x="1259632" y="1367691"/>
            <a:ext cx="2422527" cy="1420083"/>
            <a:chOff x="2158395" y="2082539"/>
            <a:chExt cx="3230036" cy="1893444"/>
          </a:xfrm>
        </p:grpSpPr>
        <p:pic>
          <p:nvPicPr>
            <p:cNvPr id="13" name="图片 23" descr="1.png">
              <a:extLst>
                <a:ext uri="{FF2B5EF4-FFF2-40B4-BE49-F238E27FC236}">
                  <a16:creationId xmlns:a16="http://schemas.microsoft.com/office/drawing/2014/main" xmlns="" id="{E9A4949B-D750-4DDF-8086-0A175CB8D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7" t="9641" r="60107" b="43082"/>
            <a:stretch/>
          </p:blipFill>
          <p:spPr bwMode="auto">
            <a:xfrm>
              <a:off x="2448284" y="2273793"/>
              <a:ext cx="2940147" cy="1702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C3C5710B-98D0-447B-86D9-C31063EDC6C5}"/>
                </a:ext>
              </a:extLst>
            </p:cNvPr>
            <p:cNvSpPr/>
            <p:nvPr/>
          </p:nvSpPr>
          <p:spPr>
            <a:xfrm>
              <a:off x="2158395" y="2082539"/>
              <a:ext cx="571500" cy="382507"/>
            </a:xfrm>
            <a:prstGeom prst="ellipse">
              <a:avLst/>
            </a:prstGeom>
            <a:solidFill>
              <a:srgbClr val="F2F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1"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48D456D-7FFC-4ACB-8D02-C3902AA4557D}"/>
              </a:ext>
            </a:extLst>
          </p:cNvPr>
          <p:cNvSpPr/>
          <p:nvPr/>
        </p:nvSpPr>
        <p:spPr>
          <a:xfrm>
            <a:off x="6648895" y="1707654"/>
            <a:ext cx="803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3</a:t>
            </a:r>
            <a:r>
              <a:rPr lang="zh-CN" altLang="en-US" sz="32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378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538</Words>
  <Application>Microsoft Office PowerPoint</Application>
  <PresentationFormat>全屏显示(16:9)</PresentationFormat>
  <Paragraphs>96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Calibri</vt:lpstr>
      <vt:lpstr>黑体</vt:lpstr>
      <vt:lpstr>楷体</vt:lpstr>
      <vt:lpstr>幼圆</vt:lpstr>
      <vt:lpstr>微软雅黑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2018-10-31T11:29:54Z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